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99" d="100"/>
          <a:sy n="99" d="100"/>
        </p:scale>
        <p:origin x="3870" y="8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EDD54C-88EB-C7C6-A251-B2E1DB1860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44AA89-110F-8DA7-1F42-207FEC0757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C537F40-399A-B88D-B605-5FF456C4E8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671B410-0187-C2C5-8B8A-E0A1F4700B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74E77FDB-A5C0-485D-B2A5-F3DB4149F19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4C4F6C33-24D8-8D4F-3818-A32C514B14F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B4EAAAC-2B28-BF7F-C190-8A5C20BD428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80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2945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2344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5175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D7719B-8703-4A8A-26B2-A100D4CB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E21C-1DA1-4FEE-A25F-51864D4BE63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FEFE81-472F-E957-5655-DFC02293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98417A-EA28-A28F-E05F-09F90AC2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554C-03F9-4107-B684-8B16C913D7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065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C98E5-D01A-0EC4-EE94-1A9E6A62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3C14-C805-4F78-9053-937FF839541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ED077-AAAF-CE51-A7E6-540F5A06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AC1B14-B34F-EE9B-4892-2DE4CADE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9A1F2-1B5E-45AF-ABA5-EBDC015C918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582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26247A-1C4A-BB27-6280-A1B53626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447F-84CA-4909-B7D2-581342C1ABC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3F3B06-50A4-EE95-1CE3-42FB7721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212EDD-3DF2-4D05-BB8C-BC0A5EED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CFAF0-093E-4347-A2B9-92CC4F428B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2611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0F16AC4-B8FF-FE6F-6D85-7BB3C53F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C35C-4E26-481B-9F43-8243C4CCC82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9450DD7-7905-9B29-81B4-A49D1C91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452C8BD-3922-E6F5-4457-D86550E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7E48B-CF65-474C-B2DE-C7EC506217B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2035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881A49B-D2B2-99E1-76D0-EC9C3789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EC9F-B990-41D6-B7DC-AEFB87E35E9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8DAA6A4-085A-6FDF-9AAA-2371B9B2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D0C4ED0-C9D8-C1B4-BA9B-B834B12E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533C-D2E8-4BF2-BA5A-F0AF4E3EB4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975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A8DC009-C7D7-3D5F-962E-E3DFBF65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0A11-F7D4-4212-BA1D-585A4211E34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81950AE-C581-76D0-A36D-B55D1F24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1F730D4-0BA8-EC52-9B77-D78E6AFD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F71EA-F1CE-4078-A246-9FE301E203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1425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2C67CBC-BAF7-F0CF-AE32-8FE9DF8A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AD54-2CC3-444E-9262-E784863189E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B517EFD-818D-90BF-3FE0-F10FAE9D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2388B40-C9BA-3333-7A92-34097883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274C6-666E-4756-93E5-76D71255E9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333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EE0BE71-C191-9CFA-C91D-80924032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9A84-3688-48A8-AD3B-A132303D440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7D531E-1251-FD18-CD37-66BB56D0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8581F0B-CC2E-1298-9B58-F961FD68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208B9-52F1-4DA0-A7A7-B2544C5BD27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61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1016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B7E5EED-B53D-E730-88C0-B921D200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C9A6-F4F3-40BE-BABF-66690FC20A7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2A34F2D-CED2-89DF-8F55-87E22BCE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CD4EA24-FB2E-9DBD-EC38-6122287E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8FD29-3D38-4B6F-80EA-A076FB4F42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6840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E63B8C-D9D3-8B89-8D9E-7F75C343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4BCA-D78C-4AC6-9601-58D6AB17E17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1968D-E1E9-159E-1FB2-E8188C9B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66E21B-000B-B698-3F84-24011103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70283-B7F7-4911-880F-88CFC8A606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9248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B10038-514E-022F-1B86-00332F9F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F71C-CDD3-48C6-A859-A8B039F62F7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B35C6E-6CF0-5919-6418-D7AE287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A7649C-5B46-3F1D-8B37-B2063EFF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D550A-0CA3-4AB2-983D-0489D9DE24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4738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1E2881B-63FA-4A67-C562-0736E6A4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ED21-2609-48CF-8F78-2EDE7AF51B7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368D444-2EA5-7DFF-38C5-87A6F90B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C2460A4-3F29-B005-2A07-9220ABE6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EC76C-4E58-4987-96C1-CF0EBFCBD4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8905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76DE75-BC05-FFF7-BDAD-556AD87D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B98F-BAF0-4A5D-B6A1-9D805C85CD2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833020-6537-3254-E039-44EE1C8C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477C4-9B25-80BD-3EA0-91603147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D03D-9C05-4E41-957D-CBBB8F6C67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5173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1B8C0B-8E4C-AEFA-3321-F0F5F361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1397-155B-422D-B85F-31A8B0E28AF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BF4F4C-1F17-22EE-0CB8-22248773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3C397F-33C1-98CE-076E-B3FC2EB6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94C9-F610-4F29-BBBA-D26D7D89A5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189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C8E8F8-D3F3-1996-515E-DE2300670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EF12-C6BE-4EBC-90EB-15290C2BF66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AE7DF0-D05C-1EA2-13FA-BC50B61B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C234C5-2CB4-0203-B18A-EE991F82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37292-4838-44C4-8383-E20EC6B6F8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9696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2968068-DCC7-9316-C493-04DD829D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9F80-69BF-4F9F-88AA-26F8894C83A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88BF3F6-49D5-F581-B1BE-E4C09F2F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53B8AC1-0C1B-53CB-6971-ECB485CA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4D1E8-BC88-4715-91EE-E8EFD63936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8712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92048B4-37AC-8657-EFF6-61E70DF1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76E6-6C96-4080-A906-4C789D0A830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75A275D9-E100-8F2F-A767-F5002C20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8D7BE78-D7BC-DBDF-5C19-D9249F6A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D0433-E8EB-4BED-ADC4-61A23E7904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67659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135086A-8318-779F-ACA5-607AE507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4ADE-5933-4BF0-812E-CCC75904265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D26229-AA52-6C7D-E558-AC4927C0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2C58D57-01C6-1AC2-964C-0F38B3ED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59009-A151-4AC8-A188-296210DE78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850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38693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4078A8F-E695-CB16-97AB-EFBD6860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6694-C0E7-46C6-B855-76C2AF593F0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86720E5-5051-5646-6AD6-77FE7000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A3289B7-AD92-BE92-67E8-722CDB79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0875B-5FB4-4F38-928C-75C0F255F6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4923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2A15F3-ED52-1A84-02B7-95A9E621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94DD-9B3B-4A22-BF05-D443351B125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D6CC991-F813-4FD5-C52B-A4571E88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01CEC50-C51B-A598-6037-0F46FC7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B3D2C-EA3A-4951-99EF-E27A2CCB50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8872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335E7D-FC9C-8BB4-3010-1A58C231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5E9F-62E6-4DED-AE35-CBBA399E214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5711287-D7E5-2281-8F5A-2B09DF31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BD6469-6ECF-9B00-601A-029C6A18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F315-D01B-4F56-82AB-98810C4D0E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5557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6A0DF7-B508-FE69-C65D-900393E9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9D4A-60B2-41F6-9691-D206E6A65B0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0E30C6-1C9E-05C3-B12E-303ACB84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A4179B-86CC-76F5-A04A-67D52995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5322D-485F-41FD-90EF-E318C88DA9F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8499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453199-F443-8198-875D-C4B16852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C4F3-042E-435C-841B-E4294C2A7DE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CCD3A-06BD-33ED-7C4B-C6D6486F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A7658-9064-3730-7626-35F4ED53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FDCB6-B8C2-4F7F-ACEF-8AC4560225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22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9271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0440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912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40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179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88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705F1737-8085-719F-9DA9-7A52A941D9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59EA083B-4565-1F00-A9DB-1FB591BBEA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D4ED7-8D73-0AC7-5E4F-47A999B7B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60BC93-166D-4B15-BA7C-550F2DFD9C7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E35902-5B6E-7BF6-8AB5-044AE2A25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877FCB-1A4F-B1DD-D498-AA84760C4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2E8E909-9331-4A91-82C0-34A65B83950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8DE7D6F1-0E45-765D-4DBE-43DFD4DBCB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8C0BA88-8041-7D9C-09ED-ADB51CF1EC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581DB7-A752-0022-4DCF-A9E95AA2A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BF27FE-1D96-4E0B-8809-145505B3B01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7CFC3F-C9A7-AA0D-8D2B-A8BBFB14D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CC166-B17A-BA6F-3770-938159C28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D663DEB-52D5-4C46-816F-4DD99E38FC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C66BF7C3-6759-9642-3F6F-945EBDA3B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5211B296-2D76-302A-3C30-5EFCE0EE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F88B5713-83FA-1B4F-D13D-F69AEB12D8AF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42469" y="4344478"/>
            <a:ext cx="1" cy="8785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D4D646E4-4756-83F4-AF27-A23C782C9DB2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 flipH="1">
            <a:off x="3242469" y="5654864"/>
            <a:ext cx="1" cy="9104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C862B444-DD31-DD6B-3A02-A3BC811C0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671" y="4616639"/>
            <a:ext cx="309721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(Hustenstiller bei trockenem Husten und  zur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Nacht, Sekretlöser bei produktivem Husten am Tag)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 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Arzneimittel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(Leber-/Nierenfunktionsstörungen)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(Alkohol enthalten? bei Hustenreiz im Hals: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Zusatznutzen mit Saft oder Lutschpastillen?)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Dosierung/Konzentration, Reichweite/Packungsgröße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Zusätzliche Inhaltsstoffe (Wirkstoffkombinationen sinnvoll? Pflanzliches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Arzneimittel?)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D04491C7-EA6C-7CF3-899A-70475FE36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4608447"/>
            <a:ext cx="542925" cy="15859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572F7F76-544A-1429-BEB9-998D06BE9FB2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70351" y="5438964"/>
            <a:ext cx="25832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9376E384-4EEB-AFA1-779F-57886187F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26" y="1188611"/>
            <a:ext cx="3073674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(Trockener oder produktiver Husten,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Reiz im Hals, Schmerzen beim Atmen oder Atemnot?)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subakut, chronisch?)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(Besonders nachts? Morgendliches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Abhusten? Lagewechsel?)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(Fieber, Halsschmerzen, Kopfschmerzen,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Schnupfen,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Riech-, Geschmacksverlust</a:t>
            </a:r>
            <a:r>
              <a:rPr lang="de-DE" altLang="de-DE" sz="700" dirty="0">
                <a:latin typeface="Arial" panose="020B0604020202020204" pitchFamily="34" charset="0"/>
              </a:rPr>
              <a:t>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(Asthma, COPD, TBC, Pseudo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Krupp, Mukoviszidose, Refluxösophagitis?)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ACE-Hemmer, AT-II-Antagonisten, Lipidsenker,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Insuline, Amiodaron, Antidepressiva, Antiepileptika, Neuroleptika, 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Protonenpumpenhemmer, Virostatika, Zytostatika, Immunsuppressiva)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38F27DDA-268C-763D-420D-451BF1A3FD22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 flipV="1">
            <a:off x="4087813" y="2156192"/>
            <a:ext cx="2553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BD8E9465-FA17-4729-797D-7215FD0EE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57" y="711662"/>
            <a:ext cx="563562" cy="4413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FD9BCB10-D157-FEFD-8D74-BDD939094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57" y="3075656"/>
            <a:ext cx="563562" cy="150357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1EF50C7D-3458-06EA-3F78-425250109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671" y="3084621"/>
            <a:ext cx="30972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Atemnot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Schmerzen, Geräusche oder Rasseln beim Atmen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Fieber &gt; 38,5 °C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Atopiker</a:t>
            </a:r>
            <a:r>
              <a:rPr lang="de-DE" altLang="de-DE" sz="700" dirty="0">
                <a:latin typeface="Arial" panose="020B0604020202020204" pitchFamily="34" charset="0"/>
              </a:rPr>
              <a:t>, Allergiker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AM-bedingten Husten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Gelblich-grüner, eitriger oder blutiger Auswurf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Influenza-A-Infektion (hohes Fieber, schweres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Krankheitsbild von Anfang an),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COVID-19-Infektion (Fieber, plötzlicher </a:t>
            </a:r>
            <a:br>
              <a:rPr lang="de-DE" sz="700" b="0" i="0" u="none" strike="noStrike" baseline="0" dirty="0">
                <a:latin typeface="Arial" panose="020B0604020202020204" pitchFamily="34" charset="0"/>
              </a:rPr>
            </a:br>
            <a:r>
              <a:rPr lang="de-DE" sz="700" b="0" i="0" u="none" strike="noStrike" baseline="0" dirty="0">
                <a:latin typeface="Arial" panose="020B0604020202020204" pitchFamily="34" charset="0"/>
              </a:rPr>
              <a:t>  Riech- und Geschmacksverlust), TBC, HIV-Infektion, akute </a:t>
            </a:r>
            <a:r>
              <a:rPr lang="de-DE" sz="700" b="0" i="0" u="none" strike="noStrike" baseline="0" dirty="0" err="1">
                <a:latin typeface="Arial" panose="020B0604020202020204" pitchFamily="34" charset="0"/>
              </a:rPr>
              <a:t>Herzinsuffi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-</a:t>
            </a:r>
            <a:br>
              <a:rPr lang="de-DE" sz="700" b="0" i="0" u="none" strike="noStrike" baseline="0" dirty="0">
                <a:latin typeface="Arial" panose="020B0604020202020204" pitchFamily="34" charset="0"/>
              </a:rPr>
            </a:br>
            <a:r>
              <a:rPr lang="de-DE" sz="7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de-DE" sz="700" b="0" i="0" u="none" strike="noStrike" baseline="0" dirty="0" err="1">
                <a:latin typeface="Arial" panose="020B0604020202020204" pitchFamily="34" charset="0"/>
              </a:rPr>
              <a:t>zienz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, Rippenfraktur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Trockener Husten &gt; 2-3 Wochen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(Pertussis?)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700" dirty="0">
                <a:latin typeface="Arial" panose="020B0604020202020204" pitchFamily="34" charset="0"/>
              </a:rPr>
              <a:t>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Verdacht auf inhalative Intoxikation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9A162079-23CD-1C4C-5489-6966A91B4B71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96519" y="3857910"/>
            <a:ext cx="432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11F63E74-AB61-05F3-6106-6DFF66F1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565282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3088" name="Text Box 37">
            <a:extLst>
              <a:ext uri="{FF2B5EF4-FFF2-40B4-BE49-F238E27FC236}">
                <a16:creationId xmlns:a16="http://schemas.microsoft.com/office/drawing/2014/main" id="{0AA3EA12-E809-859F-DF9B-6624549D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622" y="6170837"/>
            <a:ext cx="3097212" cy="12557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Informationsinhalte am Beispiel Thymian-Efeu-Extrakt</a:t>
            </a:r>
            <a:endParaRPr lang="de-DE" altLang="de-DE" sz="700" b="1" strike="sngStrike" dirty="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Dos.: 3-4-mal tgl. entsprechend Darreichungsform und Alter des </a:t>
            </a:r>
            <a:br>
              <a:rPr lang="de-DE" altLang="de-DE" sz="700" dirty="0">
                <a:latin typeface="Arial" pitchFamily="34" charset="0"/>
              </a:rPr>
            </a:br>
            <a:r>
              <a:rPr lang="de-DE" altLang="de-DE" sz="700" dirty="0">
                <a:latin typeface="Arial" pitchFamily="34" charset="0"/>
              </a:rPr>
              <a:t>  Anwenders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Behandlungsdauer: max. 7 Tage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Wirkung: schleimlösend, fördert das Abhusten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UAW: Überempfindlichkeitsreaktionen, GIT-Beschwerden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Arzneimittel kühl und trocken aufbewahren, Aufbrauchsfrist beachten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i="1" dirty="0">
                <a:latin typeface="Arial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Auftreten der unter  Grenzen der Selbstmedikation genannten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Beschwerden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Persistieren der Beschwerden über einen längeren Zeitraum </a:t>
            </a:r>
            <a:br>
              <a:rPr lang="de-DE" altLang="de-DE" sz="700" dirty="0">
                <a:latin typeface="Arial" pitchFamily="34" charset="0"/>
              </a:rPr>
            </a:br>
            <a:r>
              <a:rPr lang="de-DE" altLang="de-DE" sz="700" dirty="0">
                <a:latin typeface="Arial" pitchFamily="34" charset="0"/>
              </a:rPr>
              <a:t>  (3 Wochen) bzw. Verschlechterung der Symptome 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F9376510-BCB2-DB9A-BE94-0E9BD1DD4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6216718"/>
            <a:ext cx="542925" cy="11529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91FB3FB7-E0BA-2A95-EE71-7B8512EF520D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42469" y="6935170"/>
            <a:ext cx="0" cy="6796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9A0CAB81-3686-4E4C-EAD5-A309733B23F6}"/>
              </a:ext>
            </a:extLst>
          </p:cNvPr>
          <p:cNvCxnSpPr>
            <a:cxnSpLocks noChangeShapeType="1"/>
            <a:stCxn id="5135" idx="3"/>
          </p:cNvCxnSpPr>
          <p:nvPr/>
        </p:nvCxnSpPr>
        <p:spPr bwMode="auto">
          <a:xfrm>
            <a:off x="4070350" y="6750226"/>
            <a:ext cx="26571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DEB530E3-F75D-F730-691C-DFFF17CBF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3532188"/>
            <a:ext cx="27463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925794A3-784D-E9E2-C555-DB9DB5158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72C69A2F-8E2A-A218-F4BF-6F3126D9818E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081645" y="4106020"/>
            <a:ext cx="1058767" cy="1607119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1F87BDE9-0204-B99A-3FB8-C9372EC5987E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Husten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7A5FCFD7-4D7C-46AA-4721-8DC068221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654050"/>
            <a:ext cx="1690688" cy="5762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Husten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AAAE868A-7DC9-9493-B4F6-BD0D583D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1890286"/>
            <a:ext cx="1690688" cy="53181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E2452B14-E7EB-4EBB-C36C-33165CEC3520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42469" y="1230313"/>
            <a:ext cx="0" cy="65997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B1303964-AF7B-8245-BD3E-405AB40F60A9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42469" y="2422099"/>
            <a:ext cx="0" cy="9492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A55B8F2C-18D6-A7E2-126E-C2565C78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419" y="3371341"/>
            <a:ext cx="1308100" cy="973137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FC425C84-0FA3-D76E-FD8A-1404E50EC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094" y="3695984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CA4B6792-DAD8-B842-4ACA-7F8C8FDE27B0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 flipV="1">
            <a:off x="2444182" y="3857909"/>
            <a:ext cx="144237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E7DF0271-7EFD-D27F-4BB5-EF18947DC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5223064"/>
            <a:ext cx="165576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D0F6C5D7-8CFA-FE7E-2101-17E805FF6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9360792"/>
            <a:ext cx="1655762" cy="504056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1">
            <a:extLst>
              <a:ext uri="{FF2B5EF4-FFF2-40B4-BE49-F238E27FC236}">
                <a16:creationId xmlns:a16="http://schemas.microsoft.com/office/drawing/2014/main" id="{ABAC7FBF-18C8-2A33-F0BE-4D9A85766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246" y="702469"/>
            <a:ext cx="3081554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Lebensalter, z. B. Säuglinge, Kleinkinder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Begleitumstände, z. B. Schwangerschaft, Stillzeit, Rauchen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AB163998-25EF-E4FF-34E4-8C0F6B240527}"/>
              </a:ext>
            </a:extLst>
          </p:cNvPr>
          <p:cNvCxnSpPr>
            <a:cxnSpLocks noChangeShapeType="1"/>
            <a:stCxn id="5144" idx="3"/>
            <a:endCxn id="5153" idx="1"/>
          </p:cNvCxnSpPr>
          <p:nvPr/>
        </p:nvCxnSpPr>
        <p:spPr bwMode="auto">
          <a:xfrm>
            <a:off x="4087813" y="942182"/>
            <a:ext cx="24743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960A6AA7-961B-9001-E0AC-8EA5B9E9C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1173572"/>
            <a:ext cx="542925" cy="188436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8C27C266-FB4B-B60E-5E09-31E8310A7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19" y="3335622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816FB94C-68A1-5672-3E87-F5AFBC0A54EF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4219" y="3857909"/>
            <a:ext cx="142875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072A0C1A-1288-FE88-710F-3E1BBAB5B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94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49249A96-4865-6A1A-D7D5-EBFECC08DF1D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7469" y="2590800"/>
            <a:ext cx="0" cy="7448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43C838AC-DFE3-9EBB-F544-5B9FC397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7614777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Unterstützende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078EB8B3-8157-C295-C9E5-CAA2CEF5C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5564" y="7354984"/>
            <a:ext cx="3016466" cy="88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 Flüssigkeitszufuhr (Husten-)Tee), </a:t>
            </a:r>
            <a:r>
              <a:rPr lang="de-DE" altLang="de-DE" sz="700" dirty="0" err="1">
                <a:latin typeface="Arial" panose="020B0604020202020204" pitchFamily="34" charset="0"/>
              </a:rPr>
              <a:t>Demulzenzien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Inhalation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Rauchkarenz </a:t>
            </a:r>
          </a:p>
          <a:p>
            <a:pPr marR="0" algn="l" rtl="0"/>
            <a:r>
              <a:rPr lang="de-DE" sz="700" b="0" i="0" u="none" strike="noStrike" baseline="0" dirty="0">
                <a:latin typeface="Arial" panose="020B0604020202020204" pitchFamily="34" charset="0"/>
              </a:rPr>
              <a:t>- Hygienemaßnahmen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C2184B12-D474-0B08-89A0-BC5594EDB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9323" y="7390436"/>
            <a:ext cx="554831" cy="81988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EB5A3549-EBD4-10E1-21D2-777A584D4816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70350" y="7799721"/>
            <a:ext cx="27521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7239355E-1181-D64C-D640-8C3D2645B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225924"/>
            <a:ext cx="16557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Abgabe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5F8EBF24-41E3-0137-3726-F1B4286EB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246" y="8218781"/>
            <a:ext cx="3215697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D66B03E3-D557-CE92-8116-15C26C9F9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8243274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EE40C30C-0C51-0BAA-C13E-C4204B7BF2B1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70350" y="8410074"/>
            <a:ext cx="264896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BB8F134B-8FAA-B905-37CB-080F404C6D0D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42469" y="7984665"/>
            <a:ext cx="0" cy="24125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D0E93125-1389-DFCB-B78C-995E7AD7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806859"/>
            <a:ext cx="1655762" cy="3698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C72EF0C3-6FCE-C436-501D-D512055C1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855" y="8784053"/>
            <a:ext cx="3240087" cy="4154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alt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(Kundenkarte)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63A7D0B4-079D-B065-144D-40BD52C89212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42469" y="9176746"/>
            <a:ext cx="0" cy="184046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B6E80CFF-C422-C762-CDC1-74DB91ECD159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42469" y="8594224"/>
            <a:ext cx="0" cy="212635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834596C6-5373-EF76-9DA5-680A6452FC4D}"/>
              </a:ext>
            </a:extLst>
          </p:cNvPr>
          <p:cNvCxnSpPr>
            <a:cxnSpLocks noChangeShapeType="1"/>
            <a:stCxn id="3122" idx="3"/>
          </p:cNvCxnSpPr>
          <p:nvPr/>
        </p:nvCxnSpPr>
        <p:spPr bwMode="auto">
          <a:xfrm>
            <a:off x="4070350" y="8991803"/>
            <a:ext cx="25558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43F52FF9-A8E3-ED60-71CC-22626A32A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8780241"/>
            <a:ext cx="542925" cy="398580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47E2D0F4-A17E-1C98-FD59-A343BF58FD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4363" y="8697543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D3BA1458-0A1C-A154-8C4A-B324E984D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461327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1081A6D5-0C6D-0DF0-7116-D41F0FBB6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7828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3">
            <a:extLst>
              <a:ext uri="{FF2B5EF4-FFF2-40B4-BE49-F238E27FC236}">
                <a16:creationId xmlns:a16="http://schemas.microsoft.com/office/drawing/2014/main" id="{B4C1FB94-ED9B-917A-5E8C-2893A09DD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35" y="3560905"/>
            <a:ext cx="12239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4">
            <a:extLst>
              <a:ext uri="{FF2B5EF4-FFF2-40B4-BE49-F238E27FC236}">
                <a16:creationId xmlns:a16="http://schemas.microsoft.com/office/drawing/2014/main" id="{B0056CAE-6FB2-ADCF-E4D7-3A267E84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35" y="3412052"/>
            <a:ext cx="10287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091A34DA-1D55-624D-E9EA-E75ABB46C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9458931"/>
            <a:ext cx="3240087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3" name="Gerade Verbindung 110">
            <a:extLst>
              <a:ext uri="{FF2B5EF4-FFF2-40B4-BE49-F238E27FC236}">
                <a16:creationId xmlns:a16="http://schemas.microsoft.com/office/drawing/2014/main" id="{F7D66CA2-11D5-D50B-E045-152FFBAA2D9B}"/>
              </a:ext>
            </a:extLst>
          </p:cNvPr>
          <p:cNvCxnSpPr>
            <a:cxnSpLocks noChangeShapeType="1"/>
            <a:stCxn id="3105" idx="3"/>
            <a:endCxn id="32" idx="1"/>
          </p:cNvCxnSpPr>
          <p:nvPr/>
        </p:nvCxnSpPr>
        <p:spPr bwMode="auto">
          <a:xfrm>
            <a:off x="4070350" y="9612820"/>
            <a:ext cx="25558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4" name="Freeform 24">
            <a:extLst>
              <a:ext uri="{FF2B5EF4-FFF2-40B4-BE49-F238E27FC236}">
                <a16:creationId xmlns:a16="http://schemas.microsoft.com/office/drawing/2014/main" id="{4060C6CD-9F63-FD96-8B21-9669FA8A9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5276" y="9456102"/>
            <a:ext cx="542925" cy="301427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Benutzerdefiniert</PresentationFormat>
  <Paragraphs>95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178</cp:revision>
  <dcterms:created xsi:type="dcterms:W3CDTF">2002-12-09T13:29:54Z</dcterms:created>
  <dcterms:modified xsi:type="dcterms:W3CDTF">2023-12-15T12:55:29Z</dcterms:modified>
</cp:coreProperties>
</file>